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79" r:id="rId9"/>
    <p:sldId id="259" r:id="rId10"/>
    <p:sldId id="283" r:id="rId11"/>
    <p:sldId id="284" r:id="rId12"/>
    <p:sldId id="285" r:id="rId13"/>
    <p:sldId id="286" r:id="rId14"/>
    <p:sldId id="280" r:id="rId15"/>
    <p:sldId id="281" r:id="rId16"/>
    <p:sldId id="282" r:id="rId17"/>
    <p:sldId id="272" r:id="rId18"/>
    <p:sldId id="271" r:id="rId19"/>
    <p:sldId id="274" r:id="rId20"/>
    <p:sldId id="275" r:id="rId21"/>
    <p:sldId id="276" r:id="rId22"/>
    <p:sldId id="27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7"/>
    <p:restoredTop sz="94712"/>
  </p:normalViewPr>
  <p:slideViewPr>
    <p:cSldViewPr snapToGrid="0">
      <p:cViewPr>
        <p:scale>
          <a:sx n="112" d="100"/>
          <a:sy n="112" d="100"/>
        </p:scale>
        <p:origin x="136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A8F34-23C0-6845-A594-4ECA30A306B5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3CFE8-0AD6-2147-BB5C-2EEE0E8D4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9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0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5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volatility presented by Alex, we have the most volatile investment paired against our least volatile investment. You can consider this your 1000 foot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0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07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talk about the meta quest or the overall investment into the metaverse and how these have not panned out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12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1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1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9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4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83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9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9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7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1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pngimg.com/download/92558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F797D-8D9D-59E7-ECF5-1707820C5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027" r="12555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E2FEB-E579-D926-B9B1-C496B6892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2682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Which Investment is right for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49BB0-6D9A-4E73-292C-14BEFB6B9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674327"/>
            <a:ext cx="9339075" cy="13802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presentation by Group 5</a:t>
            </a:r>
          </a:p>
        </p:txBody>
      </p:sp>
    </p:spTree>
    <p:extLst>
      <p:ext uri="{BB962C8B-B14F-4D97-AF65-F5344CB8AC3E}">
        <p14:creationId xmlns:p14="http://schemas.microsoft.com/office/powerpoint/2010/main" val="308672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09C0BDB-1201-72C5-2502-C76B8925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854" y="0"/>
            <a:ext cx="3842327" cy="21613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48C8D3-4107-3866-5C9A-43D965A09D66}"/>
              </a:ext>
            </a:extLst>
          </p:cNvPr>
          <p:cNvSpPr txBox="1"/>
          <p:nvPr/>
        </p:nvSpPr>
        <p:spPr>
          <a:xfrm>
            <a:off x="8562109" y="1459345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(before covid, relatively stable)</a:t>
            </a:r>
          </a:p>
        </p:txBody>
      </p:sp>
      <p:pic>
        <p:nvPicPr>
          <p:cNvPr id="34" name="Picture 33" descr="A graph of a number of stock numbers&#10;&#10;Description automatically generated with medium confidence">
            <a:extLst>
              <a:ext uri="{FF2B5EF4-FFF2-40B4-BE49-F238E27FC236}">
                <a16:creationId xmlns:a16="http://schemas.microsoft.com/office/drawing/2014/main" id="{EF0B8E6C-4B1B-98B0-993C-AB463B83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5463"/>
            <a:ext cx="3742396" cy="4022537"/>
          </a:xfrm>
          <a:prstGeom prst="rect">
            <a:avLst/>
          </a:prstGeom>
        </p:spPr>
      </p:pic>
      <p:pic>
        <p:nvPicPr>
          <p:cNvPr id="32" name="Content Placeholder 31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F41ABEC1-9CE3-A74D-292C-B45F13237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5604" y="2835463"/>
            <a:ext cx="3957130" cy="4022537"/>
          </a:xfrm>
        </p:spPr>
      </p:pic>
      <p:pic>
        <p:nvPicPr>
          <p:cNvPr id="36" name="Picture 35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5E71739E-9633-78F7-D9BE-3F3A1EBBB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224" y="2835463"/>
            <a:ext cx="3917885" cy="40225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D35C25-B1CA-70D2-E6AA-4C360B5B77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87960" y="2835462"/>
            <a:ext cx="3957129" cy="4022537"/>
          </a:xfrm>
          <a:prstGeom prst="rect">
            <a:avLst/>
          </a:prstGeom>
        </p:spPr>
      </p:pic>
      <p:pic>
        <p:nvPicPr>
          <p:cNvPr id="40" name="Picture 39" descr="A graph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6722FA34-BD64-B6D4-B04F-0062E2B4E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941" y="2855408"/>
            <a:ext cx="3917885" cy="398264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30AE7A9-8175-3DA5-C123-35645BE625E7}"/>
              </a:ext>
            </a:extLst>
          </p:cNvPr>
          <p:cNvSpPr/>
          <p:nvPr/>
        </p:nvSpPr>
        <p:spPr>
          <a:xfrm>
            <a:off x="-175490" y="2835460"/>
            <a:ext cx="12965660" cy="20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0E9E0F-E839-EBB7-A44C-4AE74EBE0B64}"/>
              </a:ext>
            </a:extLst>
          </p:cNvPr>
          <p:cNvCxnSpPr>
            <a:cxnSpLocks/>
          </p:cNvCxnSpPr>
          <p:nvPr/>
        </p:nvCxnSpPr>
        <p:spPr>
          <a:xfrm>
            <a:off x="6120917" y="2161309"/>
            <a:ext cx="494908" cy="981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A2FA18-BF24-49E3-ABBB-A9E258D51325}"/>
              </a:ext>
            </a:extLst>
          </p:cNvPr>
          <p:cNvCxnSpPr>
            <a:cxnSpLocks/>
          </p:cNvCxnSpPr>
          <p:nvPr/>
        </p:nvCxnSpPr>
        <p:spPr>
          <a:xfrm flipH="1">
            <a:off x="1994507" y="1664265"/>
            <a:ext cx="2151061" cy="13761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07F518-5A2E-7C69-7122-5FE786897AAF}"/>
              </a:ext>
            </a:extLst>
          </p:cNvPr>
          <p:cNvCxnSpPr>
            <a:cxnSpLocks/>
          </p:cNvCxnSpPr>
          <p:nvPr/>
        </p:nvCxnSpPr>
        <p:spPr>
          <a:xfrm flipH="1">
            <a:off x="4297968" y="2161309"/>
            <a:ext cx="749428" cy="981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283FF-E1ED-090E-F2E8-C6DE4534AF6B}"/>
              </a:ext>
            </a:extLst>
          </p:cNvPr>
          <p:cNvCxnSpPr>
            <a:cxnSpLocks/>
          </p:cNvCxnSpPr>
          <p:nvPr/>
        </p:nvCxnSpPr>
        <p:spPr>
          <a:xfrm>
            <a:off x="6728306" y="2161309"/>
            <a:ext cx="2335684" cy="981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4C796F8-CD94-5787-3855-C01793ABDDCB}"/>
              </a:ext>
            </a:extLst>
          </p:cNvPr>
          <p:cNvCxnSpPr>
            <a:cxnSpLocks/>
          </p:cNvCxnSpPr>
          <p:nvPr/>
        </p:nvCxnSpPr>
        <p:spPr>
          <a:xfrm>
            <a:off x="7661110" y="1828677"/>
            <a:ext cx="3745235" cy="131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8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A806-DBCB-F0FE-C87C-AD325D24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14F23F93-ECF0-44AF-C88A-F33EE015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130"/>
            <a:ext cx="3719292" cy="3780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9D71F-952C-2676-8DFE-CACD13BF5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3" b="37839"/>
          <a:stretch/>
        </p:blipFill>
        <p:spPr>
          <a:xfrm>
            <a:off x="-51435" y="-85859"/>
            <a:ext cx="12294870" cy="2340132"/>
          </a:xfrm>
          <a:prstGeom prst="rect">
            <a:avLst/>
          </a:prstGeom>
        </p:spPr>
      </p:pic>
      <p:pic>
        <p:nvPicPr>
          <p:cNvPr id="7" name="Content Placeholder 6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A59E2A60-3ACD-5E05-7A27-B825B119F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93309" y="3343005"/>
            <a:ext cx="3702691" cy="3763893"/>
          </a:xfrm>
        </p:spPr>
      </p:pic>
      <p:pic>
        <p:nvPicPr>
          <p:cNvPr id="15" name="Picture 14" descr="A graph with a line and a square&#10;&#10;Description automatically generated">
            <a:extLst>
              <a:ext uri="{FF2B5EF4-FFF2-40B4-BE49-F238E27FC236}">
                <a16:creationId xmlns:a16="http://schemas.microsoft.com/office/drawing/2014/main" id="{3D78410C-08C4-F5D2-6AFD-31337C296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29" y="3349218"/>
            <a:ext cx="3702690" cy="3757680"/>
          </a:xfrm>
          <a:prstGeom prst="rect">
            <a:avLst/>
          </a:prstGeom>
        </p:spPr>
      </p:pic>
      <p:pic>
        <p:nvPicPr>
          <p:cNvPr id="9" name="Picture 8" descr="A graph with a line and a square in the middle&#10;&#10;Description automatically generated">
            <a:extLst>
              <a:ext uri="{FF2B5EF4-FFF2-40B4-BE49-F238E27FC236}">
                <a16:creationId xmlns:a16="http://schemas.microsoft.com/office/drawing/2014/main" id="{E8CCDCD0-FA4F-5656-06D0-6A49BE357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595" y="3349216"/>
            <a:ext cx="3702691" cy="3757682"/>
          </a:xfrm>
          <a:prstGeom prst="rect">
            <a:avLst/>
          </a:prstGeom>
        </p:spPr>
      </p:pic>
      <p:pic>
        <p:nvPicPr>
          <p:cNvPr id="11" name="Picture 10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8AFFD472-1EE1-A1E6-86F0-E5DA3A2A5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14" y="3343005"/>
            <a:ext cx="3678211" cy="37638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A97704-2BC6-EE92-B300-7EF0D791F80C}"/>
              </a:ext>
            </a:extLst>
          </p:cNvPr>
          <p:cNvSpPr/>
          <p:nvPr/>
        </p:nvSpPr>
        <p:spPr>
          <a:xfrm>
            <a:off x="-51435" y="3326130"/>
            <a:ext cx="12965660" cy="20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BD9DAB-59F0-D0B7-069A-2389708C9A7C}"/>
              </a:ext>
            </a:extLst>
          </p:cNvPr>
          <p:cNvCxnSpPr>
            <a:cxnSpLocks/>
          </p:cNvCxnSpPr>
          <p:nvPr/>
        </p:nvCxnSpPr>
        <p:spPr>
          <a:xfrm>
            <a:off x="1325880" y="2254273"/>
            <a:ext cx="651510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A9A9C9-6EB9-D034-F647-02E2F0077A4D}"/>
              </a:ext>
            </a:extLst>
          </p:cNvPr>
          <p:cNvCxnSpPr>
            <a:cxnSpLocks/>
          </p:cNvCxnSpPr>
          <p:nvPr/>
        </p:nvCxnSpPr>
        <p:spPr>
          <a:xfrm>
            <a:off x="3719292" y="2254273"/>
            <a:ext cx="624108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B3CE56-138F-57B5-1339-EE88679FCD8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2254273"/>
            <a:ext cx="544830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8D6C4B-2F2A-4F82-BD7C-3C8FF5E2E035}"/>
              </a:ext>
            </a:extLst>
          </p:cNvPr>
          <p:cNvCxnSpPr>
            <a:cxnSpLocks/>
          </p:cNvCxnSpPr>
          <p:nvPr/>
        </p:nvCxnSpPr>
        <p:spPr>
          <a:xfrm>
            <a:off x="8641080" y="2254273"/>
            <a:ext cx="228600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B56E20-4386-D15D-2C5F-CB647EE612A0}"/>
              </a:ext>
            </a:extLst>
          </p:cNvPr>
          <p:cNvCxnSpPr>
            <a:cxnSpLocks/>
          </p:cNvCxnSpPr>
          <p:nvPr/>
        </p:nvCxnSpPr>
        <p:spPr>
          <a:xfrm>
            <a:off x="11016079" y="2254273"/>
            <a:ext cx="151031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2DA693B-28E9-D443-7F74-2769195FAEC5}"/>
              </a:ext>
            </a:extLst>
          </p:cNvPr>
          <p:cNvSpPr txBox="1"/>
          <p:nvPr/>
        </p:nvSpPr>
        <p:spPr>
          <a:xfrm>
            <a:off x="6634220" y="2205842"/>
            <a:ext cx="2308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NFLX adds another 4% volatility as other companies adopt streaming services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4C6369-0BE6-D101-50F7-B5160A7E97FB}"/>
              </a:ext>
            </a:extLst>
          </p:cNvPr>
          <p:cNvSpPr txBox="1"/>
          <p:nvPr/>
        </p:nvSpPr>
        <p:spPr>
          <a:xfrm>
            <a:off x="9797776" y="-72500"/>
            <a:ext cx="223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(after covid and beyond)</a:t>
            </a:r>
          </a:p>
        </p:txBody>
      </p:sp>
    </p:spTree>
    <p:extLst>
      <p:ext uri="{BB962C8B-B14F-4D97-AF65-F5344CB8AC3E}">
        <p14:creationId xmlns:p14="http://schemas.microsoft.com/office/powerpoint/2010/main" val="284505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5C0-0985-535F-CAF7-AA36CEE7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aph with a line and a line in the middle&#10;&#10;Description automatically generated with medium confidence">
            <a:extLst>
              <a:ext uri="{FF2B5EF4-FFF2-40B4-BE49-F238E27FC236}">
                <a16:creationId xmlns:a16="http://schemas.microsoft.com/office/drawing/2014/main" id="{F816FB8F-922B-7DAD-63B8-802731493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8692" y="1633423"/>
            <a:ext cx="5073297" cy="5157155"/>
          </a:xfrm>
        </p:spPr>
      </p:pic>
      <p:pic>
        <p:nvPicPr>
          <p:cNvPr id="8" name="Picture 7" descr="A graph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70C40E9A-65F5-28E3-4CF7-DE700CD0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" y="1700846"/>
            <a:ext cx="5073298" cy="515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EACBC1-5D02-252A-874D-14DB56D50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1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9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E254-69F3-6F65-E325-0911B3F6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graph with a line and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93C0B51D-8875-E752-25B0-C9477C2FD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9885"/>
            <a:ext cx="5566410" cy="5658418"/>
          </a:xfrm>
        </p:spPr>
      </p:pic>
      <p:pic>
        <p:nvPicPr>
          <p:cNvPr id="9" name="Picture 8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627A570-C10D-C3E3-2382-C11A635B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078992"/>
            <a:ext cx="5760214" cy="5779008"/>
          </a:xfrm>
          <a:prstGeom prst="rect">
            <a:avLst/>
          </a:prstGeom>
        </p:spPr>
      </p:pic>
      <p:pic>
        <p:nvPicPr>
          <p:cNvPr id="12" name="Picture 11" descr="A dog with a black background&#10;&#10;Description automatically generated">
            <a:extLst>
              <a:ext uri="{FF2B5EF4-FFF2-40B4-BE49-F238E27FC236}">
                <a16:creationId xmlns:a16="http://schemas.microsoft.com/office/drawing/2014/main" id="{10419554-BBEE-F2A7-F690-EEE7F836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99" y="0"/>
            <a:ext cx="1881160" cy="21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4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8" name="Group 50">
            <a:extLst>
              <a:ext uri="{FF2B5EF4-FFF2-40B4-BE49-F238E27FC236}">
                <a16:creationId xmlns:a16="http://schemas.microsoft.com/office/drawing/2014/main" id="{57B5DC75-1F52-4E9C-9473-841A19CC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7C8E260-9745-4F1D-9E08-E4B33A9BB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C986A-1060-4A1B-B829-D185CCCFA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63AEB3-7A0A-4B79-81AF-C0AA5649E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A47D3CD-E86B-49FC-9EC9-3450B956C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1B16073-5DFB-4FD7-B03D-2EEA1C79C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ED614C-8961-4154-995D-93FCE9256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83C93A-F7B0-4FD2-8ABA-68BAD16EF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A8E084-22C2-42FC-91B5-80302C50D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993E6F-B198-4649-B462-A780AF1BD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F83CECE-ADEA-45F5-886B-D8A509FD6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122CAB2-F6BB-419F-882E-CD868E9A0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9B1C8B9-8B62-4A61-AD6A-F5DE1FE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20E83D-80DE-47EA-85BD-D6D865815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66981D-F19A-4E89-BD38-4DE035A24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9CBF7E-3DED-45B3-ADE2-7898DBA8C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C8E43C-B884-4E1D-8DDC-82A2D3C41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8FB5D68-029C-4FED-B617-51BC9373F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056076-8190-4B79-8274-F78B57EFE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300878F-F3CD-4558-ADA5-BDBC367DD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3E57A73-E862-4FD6-8126-BC1FD2106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77E7956-4B42-4171-9748-3C00107F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31AF756-3380-46B8-AA68-E20C133C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67A0A0E-DDE9-469D-B026-82A5E7F17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3D7289-C839-4506-8270-306A16F3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D8A14B-57EA-4B68-BB88-6DF9AB0A2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2F2E610-EFF5-4550-909D-DDFC580F2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1BE3BC8-9219-432A-9775-861977C5D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754CEB-5D93-4638-A046-A2F4EB57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03BD69F-562F-407A-8608-D0B716145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F25EC-83B4-4BED-A9F7-161C004B0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A23889E-B0CB-432F-A4B4-42CEAFF91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FD645-F35D-BA5A-C763-6ACF66C0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442638"/>
            <a:ext cx="10325000" cy="1085760"/>
          </a:xfrm>
        </p:spPr>
        <p:txBody>
          <a:bodyPr anchor="ctr">
            <a:normAutofit/>
          </a:bodyPr>
          <a:lstStyle/>
          <a:p>
            <a:r>
              <a:rPr lang="en-US"/>
              <a:t>5 Year investment comparison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8A0E35E-C09F-1B93-FD88-99843C747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15" r="-1" b="11384"/>
          <a:stretch/>
        </p:blipFill>
        <p:spPr>
          <a:xfrm>
            <a:off x="20" y="1"/>
            <a:ext cx="12166101" cy="3305415"/>
          </a:xfrm>
          <a:custGeom>
            <a:avLst/>
            <a:gdLst/>
            <a:ahLst/>
            <a:cxnLst/>
            <a:rect l="l" t="t" r="r" b="b"/>
            <a:pathLst>
              <a:path w="12166121" h="3305415">
                <a:moveTo>
                  <a:pt x="0" y="0"/>
                </a:moveTo>
                <a:lnTo>
                  <a:pt x="12166121" y="0"/>
                </a:lnTo>
                <a:lnTo>
                  <a:pt x="12166121" y="2570737"/>
                </a:lnTo>
                <a:lnTo>
                  <a:pt x="11635078" y="2574050"/>
                </a:lnTo>
                <a:cubicBezTo>
                  <a:pt x="6088525" y="2644467"/>
                  <a:pt x="5904024" y="3760719"/>
                  <a:pt x="0" y="3093802"/>
                </a:cubicBezTo>
                <a:close/>
              </a:path>
            </a:pathLst>
          </a:custGeom>
        </p:spPr>
      </p:pic>
      <p:sp>
        <p:nvSpPr>
          <p:cNvPr id="129" name="Right Triangle 83">
            <a:extLst>
              <a:ext uri="{FF2B5EF4-FFF2-40B4-BE49-F238E27FC236}">
                <a16:creationId xmlns:a16="http://schemas.microsoft.com/office/drawing/2014/main" id="{9CB088BA-8550-4910-8653-B87C86898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473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2035778A-B85E-6740-B140-E7F1C040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4789206"/>
            <a:ext cx="10325000" cy="172536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2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98D80-286D-59B2-358E-597529F7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1 month overview of how Covid affected Investments</a:t>
            </a:r>
          </a:p>
        </p:txBody>
      </p:sp>
      <p:pic>
        <p:nvPicPr>
          <p:cNvPr id="4" name="Content Placeholder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562C976-4F7D-6777-3FCE-F9428FD70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335" y="714591"/>
            <a:ext cx="6248420" cy="542050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821483FD-41B7-5F82-74C0-4C6FDB6B4208}"/>
              </a:ext>
            </a:extLst>
          </p:cNvPr>
          <p:cNvSpPr/>
          <p:nvPr/>
        </p:nvSpPr>
        <p:spPr>
          <a:xfrm rot="4138265">
            <a:off x="8161357" y="415828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2B40C-F484-2809-2D27-E1C0F570C2D2}"/>
              </a:ext>
            </a:extLst>
          </p:cNvPr>
          <p:cNvSpPr txBox="1"/>
          <p:nvPr/>
        </p:nvSpPr>
        <p:spPr>
          <a:xfrm>
            <a:off x="570538" y="495975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Covid on this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E2011-0810-59BC-2025-0984FC4BCF98}"/>
              </a:ext>
            </a:extLst>
          </p:cNvPr>
          <p:cNvSpPr txBox="1"/>
          <p:nvPr/>
        </p:nvSpPr>
        <p:spPr>
          <a:xfrm>
            <a:off x="8853159" y="425068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(hint)</a:t>
            </a: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30C772ED-A11B-3DEF-5AF8-293AF4CEE56D}"/>
              </a:ext>
            </a:extLst>
          </p:cNvPr>
          <p:cNvSpPr/>
          <p:nvPr/>
        </p:nvSpPr>
        <p:spPr>
          <a:xfrm>
            <a:off x="548623" y="4926909"/>
            <a:ext cx="2742004" cy="52692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Down Arrow 80">
            <a:extLst>
              <a:ext uri="{FF2B5EF4-FFF2-40B4-BE49-F238E27FC236}">
                <a16:creationId xmlns:a16="http://schemas.microsoft.com/office/drawing/2014/main" id="{BC141332-9771-0184-1A03-65D28E69E007}"/>
              </a:ext>
            </a:extLst>
          </p:cNvPr>
          <p:cNvSpPr/>
          <p:nvPr/>
        </p:nvSpPr>
        <p:spPr>
          <a:xfrm rot="15192384">
            <a:off x="3482315" y="440719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CD59C4C0-5829-E131-7EB5-C31393718A4C}"/>
              </a:ext>
            </a:extLst>
          </p:cNvPr>
          <p:cNvSpPr/>
          <p:nvPr/>
        </p:nvSpPr>
        <p:spPr>
          <a:xfrm>
            <a:off x="8834042" y="4277184"/>
            <a:ext cx="724964" cy="31632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290B5C-111B-DF7C-F9ED-1059736E666F}"/>
              </a:ext>
            </a:extLst>
          </p:cNvPr>
          <p:cNvSpPr txBox="1"/>
          <p:nvPr/>
        </p:nvSpPr>
        <p:spPr>
          <a:xfrm>
            <a:off x="7801590" y="463569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293905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85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ight Triangle 118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DC213-1BBA-77D4-D4E8-DE7FDD7B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March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EFAA0-C166-310A-6B37-6B26EA479A89}"/>
              </a:ext>
            </a:extLst>
          </p:cNvPr>
          <p:cNvSpPr txBox="1"/>
          <p:nvPr/>
        </p:nvSpPr>
        <p:spPr>
          <a:xfrm>
            <a:off x="691079" y="2886117"/>
            <a:ext cx="4038652" cy="3276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Pay specific attention to the red and green lines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671C19-B9A0-02B8-02D9-BC9B647A9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345" y="729344"/>
            <a:ext cx="6295418" cy="54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FD622D-988E-4643-87EB-6197BAB53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017DA54-DDDC-44E6-8AC4-7FDC000A2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2E709A-9270-42A6-8B58-D1F149D2D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07979B-226B-4F37-B9F9-DAAAFCF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61923EF-C2E0-4CB2-A37D-56251914B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81FC8C6-CA0F-414F-B5D8-A22C3BA18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D0A1778-5358-4A84-AFC7-F5FE52170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7CA575A-2DD5-4400-A8EB-CA087B366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6FE83E2-842D-4DB0-879B-0AAE74E88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C65B4D5-97A8-4B99-95F1-A8ABACD57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99C1AEC-921E-4B21-AB7C-3B314FAF8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BC6C036-973A-4049-A3ED-DBE599BF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933D27E-05C8-4261-BFB0-C54343814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810A5DC-6FA9-4464-B677-A8EE7C068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4C342D-588F-4B7E-8911-5079C1E27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43446F-FEE4-48A6-B092-FCA67607A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37AAF31-1287-4F06-82C2-152B97CE4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B0E018F-0A4A-4940-A9C5-2F7537878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AD144D6-982B-4822-9C5F-D588A3CF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969311-3C7A-46EE-9348-6B4336641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FECC74-E0E3-4128-8632-2FA994140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D280A9-4057-47B5-A9AE-7AF211431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EDAC388-396D-47BE-A84F-13F905DE4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C423F5-785F-4726-A136-AFB50AA1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1D18134-78BA-4375-8130-1036457BC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EC74D1-2591-4C00-AADF-5CCDAA556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7C355CE-3A38-42CE-B108-F859C995E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838FD71-CBEE-4752-81BF-145F91BAE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0C40E9D-9C2D-478A-8BD0-FC1623D55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800592A-3AD4-4CB7-A596-B160E835B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4DF9447-BDCC-4AD3-BD3F-6203D64B1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8BF451A-8BE3-4DAE-9731-362B5D5E3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lowchart: Document 90">
            <a:extLst>
              <a:ext uri="{FF2B5EF4-FFF2-40B4-BE49-F238E27FC236}">
                <a16:creationId xmlns:a16="http://schemas.microsoft.com/office/drawing/2014/main" id="{B135F0A9-346D-45D8-9316-99A6C7776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491298"/>
          </a:xfrm>
          <a:prstGeom prst="flowChartDocumen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76B13-619A-57CB-DD66-9774E15BA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" b="21161"/>
          <a:stretch/>
        </p:blipFill>
        <p:spPr>
          <a:xfrm>
            <a:off x="-6331" y="-14856"/>
            <a:ext cx="12208610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6B0F2-8683-9467-33C0-A2DF5A58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02" y="2408441"/>
            <a:ext cx="10325000" cy="14424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Facebook to Meta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0396-CAD5-9BED-3B28-08F435D3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" y="3844656"/>
            <a:ext cx="3382014" cy="247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Was the name-change worth it?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Did it have any effect on their performance as an investment?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15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ight Triangle 120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5D443-4B40-1BD7-C2E0-695D6739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What Happened BEFORE the Re-Brand?	</a:t>
            </a:r>
          </a:p>
        </p:txBody>
      </p:sp>
      <p:pic>
        <p:nvPicPr>
          <p:cNvPr id="45" name="Content Placeholder 44" descr="A person looking up with different logos around him&#10;&#10;Description automatically generated">
            <a:extLst>
              <a:ext uri="{FF2B5EF4-FFF2-40B4-BE49-F238E27FC236}">
                <a16:creationId xmlns:a16="http://schemas.microsoft.com/office/drawing/2014/main" id="{3C391459-0083-4637-FAC5-99FD0A7FF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563" y="3388519"/>
            <a:ext cx="4038600" cy="2271712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F7CB55-C532-26CB-8FC5-D4E0DF12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33" y="835788"/>
            <a:ext cx="6401443" cy="520117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9794181-9DC1-43EB-9F1A-C0FB1A0B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154" y="1398520"/>
            <a:ext cx="714597" cy="7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5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ight Triangle 87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1EB71-CFB2-BAD0-ED97-271F5915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en-US" dirty="0"/>
              <a:t>What Happened After?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246F4-4CAA-3364-AFF3-475DB7F4B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D715E8B6-8101-0187-A7CF-0E8C1811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27" y="1638972"/>
            <a:ext cx="5245030" cy="3959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947C3-2B05-9B27-537F-361AE8C4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66" y="2679797"/>
            <a:ext cx="4377321" cy="289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6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 descr="A person standing next to a dog in a space suit&#10;&#10;Description automatically generated">
            <a:extLst>
              <a:ext uri="{FF2B5EF4-FFF2-40B4-BE49-F238E27FC236}">
                <a16:creationId xmlns:a16="http://schemas.microsoft.com/office/drawing/2014/main" id="{42813F9C-F142-3992-926B-3596BB7B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" y="4103988"/>
            <a:ext cx="4951518" cy="2788486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1E324726-BB55-4DB0-A3C9-72FC7E83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3A4068-AFD8-4CFE-B3E4-589CFDE2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1191505-EFFB-4F1F-BB8A-C5D907498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2E6AC5-5925-4C66-9393-9E0AA99B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43FF39-8B1E-4E56-A312-CD5CF197C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732881D-F33B-402E-AD43-09E427385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6776-0212-4D36-A3F3-12A0ABE52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3CF908-675C-4F37-A992-07F5063CA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10EA741-B3AA-4ED8-8FA9-535335C2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670D400-C2D5-44A7-A381-7F7C1A1B0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ED2090B-04B4-4D7A-B64F-531C1DCB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6DE6198-7C40-4788-A7A1-34B9EC6BD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B5FA63F-04B8-49C2-BE16-D3A7203AB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A2257CD-1DA9-421A-AF4B-B040657F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9562B48-0BC5-43A8-99C8-1DFC4F01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838EE0-539B-430C-8B85-88FE85296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9B19EE8-1C25-43B0-9500-D2F13DC09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5956110-A6BB-465E-BD52-17FC20146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3D1E730-8368-4320-8B6B-72B405FEF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7957241-C6AE-40D4-9AC8-82D9BFEE1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ABCA377-7A69-40BE-AABA-619597787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C643696-1BF8-4AEE-AA90-AF2BB20F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1E535E0-1CAC-411D-AB5A-550E246CE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85C04A9-4D29-437C-B25A-1CC639F51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3F70FA9-54EE-4949-B8E4-C4C55199C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81FC916-52FB-445B-A0A4-DA6C586E8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C417DA4-79FF-4203-A522-D39B08CAE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A6EEABA-F138-400F-8BB9-8EFA17A73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4F55549-08B7-4CA2-A3E6-0F4DE86AD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EF81CC6-7F7C-4754-9879-D5F06783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E58F8D3-1E11-479B-975B-551FA971E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376C606-A0AB-47A8-A25B-BC0C38B6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44E8BC-948C-D447-1163-A1FD8BF4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2"/>
            <a:ext cx="4923182" cy="216016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Let’s take this unique opportunity to observe each of these stocks through a global crisis and beyond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1A30B02A-FB29-4F2D-BB65-E0238E4B3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96000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Content Placeholder 46" descr="A close-up of a virus&#10;&#10;Description automatically generated">
            <a:extLst>
              <a:ext uri="{FF2B5EF4-FFF2-40B4-BE49-F238E27FC236}">
                <a16:creationId xmlns:a16="http://schemas.microsoft.com/office/drawing/2014/main" id="{8250DFC4-E016-681A-017F-440DC99E3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968" y="-19440"/>
            <a:ext cx="2900668" cy="290551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C5E69C-88E2-8DA1-06E8-7CD10159DE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85" r="-2" b="5412"/>
          <a:stretch/>
        </p:blipFill>
        <p:spPr>
          <a:xfrm>
            <a:off x="4062921" y="3294704"/>
            <a:ext cx="4067647" cy="3563296"/>
          </a:xfrm>
          <a:custGeom>
            <a:avLst/>
            <a:gdLst/>
            <a:ahLst/>
            <a:cxnLst/>
            <a:rect l="l" t="t" r="r" b="b"/>
            <a:pathLst>
              <a:path w="4067647" h="3563296">
                <a:moveTo>
                  <a:pt x="4067647" y="0"/>
                </a:moveTo>
                <a:lnTo>
                  <a:pt x="4067647" y="3563296"/>
                </a:lnTo>
                <a:lnTo>
                  <a:pt x="0" y="3563296"/>
                </a:lnTo>
                <a:lnTo>
                  <a:pt x="0" y="443032"/>
                </a:lnTo>
                <a:lnTo>
                  <a:pt x="240185" y="416774"/>
                </a:lnTo>
                <a:cubicBezTo>
                  <a:pt x="1543593" y="261256"/>
                  <a:pt x="2525613" y="74967"/>
                  <a:pt x="3829022" y="8000"/>
                </a:cubicBezTo>
                <a:close/>
              </a:path>
            </a:pathLst>
          </a:cu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8DFD97C-F456-26B6-5076-5F91BB4B7D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4" t="21149" r="-1449" b="-9251"/>
          <a:stretch/>
        </p:blipFill>
        <p:spPr>
          <a:xfrm>
            <a:off x="8127401" y="3277176"/>
            <a:ext cx="4064599" cy="3580824"/>
          </a:xfrm>
          <a:custGeom>
            <a:avLst/>
            <a:gdLst/>
            <a:ahLst/>
            <a:cxnLst/>
            <a:rect l="l" t="t" r="r" b="b"/>
            <a:pathLst>
              <a:path w="4064599" h="3580824">
                <a:moveTo>
                  <a:pt x="446004" y="2683"/>
                </a:moveTo>
                <a:cubicBezTo>
                  <a:pt x="1398266" y="-12666"/>
                  <a:pt x="2540980" y="36135"/>
                  <a:pt x="4064599" y="193560"/>
                </a:cubicBezTo>
                <a:lnTo>
                  <a:pt x="4064599" y="3580824"/>
                </a:lnTo>
                <a:lnTo>
                  <a:pt x="0" y="3580824"/>
                </a:lnTo>
                <a:lnTo>
                  <a:pt x="0" y="17634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26493-F7E1-017B-50B6-B5B04232F2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87" t="-5110" r="9035"/>
          <a:stretch/>
        </p:blipFill>
        <p:spPr>
          <a:xfrm>
            <a:off x="3050" y="4031834"/>
            <a:ext cx="1639614" cy="14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1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0EB7215-60B0-443B-A098-22058869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C5471D3-3965-4E0B-9E77-F58072B49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F96E20-8642-46B3-9041-F4189C710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C6295F7-4B76-47AD-9043-E6C7B3634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E3E0725-20E7-4217-8CE9-667C9416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0517019-D29B-4D6E-84EE-9792088AE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1B45D64-9E53-4139-8DF4-98CFBE93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BB1AB8A-244A-455D-85AD-FEBC10F56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EC2701-6DAF-4A6E-9804-7619E1B93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DB933AB-1196-4905-B0E8-CD86BC7B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894E126-3F00-434F-BCD0-7EC556DA6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2B8514C-0395-4A5F-BEBD-AEFAD35FF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F40EADD-C920-4F3F-93AA-2C0058FE1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383AF5-DF40-4824-863A-DAA2075DF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EFE4A77-E0F9-4AC8-86FD-4EC7CCCEE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BEEDA6D-E5D4-4995-81C8-6C148DF30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53DDBC0-DC1D-4A01-B92F-83FC42E0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12021F9-A611-46FF-9F72-759A9FF83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C4854D5-9FB3-402E-B3DE-254142E5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7E382B8-E1A0-468E-9A65-E44A3682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89B163B-6660-4545-8A14-F95C3B4C6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34BF312-C4E8-46EF-BA14-7625671CE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9F97641-181F-4F3E-A4B0-30D79414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D8794B3-F559-4279-9FB6-62321D269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1C16C01-AF7E-432E-AFB7-82A613C5C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B030DF4-3482-4758-9C5B-85EC4B858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433FB5F-D2BD-47C2-8CDE-7CA76FCD0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5F4C78C-2E64-466C-9F51-B5606E55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2A28435-4AF7-4F07-A8F5-91DCAF5FC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84B6FD-6638-4D3D-B327-EBA5CD748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59771B4-E1AF-4818-84DE-ECEBB5A87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C0CCF6E-9545-4D45-85DB-82BC3C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64F3C-28DF-009E-BE2F-2A4A88CF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761" y="725951"/>
            <a:ext cx="5911020" cy="2478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How do Nvidia and Microsoft Compare in the same timeframe?</a:t>
            </a:r>
          </a:p>
        </p:txBody>
      </p:sp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716BB460-328E-4B56-BEAF-0229C50C5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369163" y="-29118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building with a sign on it&#10;&#10;Description automatically generated">
            <a:extLst>
              <a:ext uri="{FF2B5EF4-FFF2-40B4-BE49-F238E27FC236}">
                <a16:creationId xmlns:a16="http://schemas.microsoft.com/office/drawing/2014/main" id="{242C2AD9-0FD8-3E53-7F21-17F4C946F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9" r="2" b="10516"/>
          <a:stretch/>
        </p:blipFill>
        <p:spPr>
          <a:xfrm>
            <a:off x="-6212" y="2276624"/>
            <a:ext cx="4510293" cy="2290687"/>
          </a:xfrm>
          <a:custGeom>
            <a:avLst/>
            <a:gdLst/>
            <a:ahLst/>
            <a:cxnLst/>
            <a:rect l="l" t="t" r="r" b="b"/>
            <a:pathLst>
              <a:path w="4510293" h="2290687">
                <a:moveTo>
                  <a:pt x="0" y="0"/>
                </a:moveTo>
                <a:lnTo>
                  <a:pt x="4510293" y="0"/>
                </a:lnTo>
                <a:lnTo>
                  <a:pt x="4490055" y="206246"/>
                </a:lnTo>
                <a:cubicBezTo>
                  <a:pt x="4395781" y="891588"/>
                  <a:pt x="4165110" y="1426153"/>
                  <a:pt x="3965471" y="2111494"/>
                </a:cubicBezTo>
                <a:lnTo>
                  <a:pt x="3917005" y="2290687"/>
                </a:lnTo>
                <a:lnTo>
                  <a:pt x="0" y="2290687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0A4E02-74E5-060B-6F49-C6D28B3BB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" r="5549" b="-2"/>
          <a:stretch/>
        </p:blipFill>
        <p:spPr>
          <a:xfrm>
            <a:off x="-6213" y="10"/>
            <a:ext cx="4533580" cy="2290676"/>
          </a:xfrm>
          <a:custGeom>
            <a:avLst/>
            <a:gdLst/>
            <a:ahLst/>
            <a:cxnLst/>
            <a:rect l="l" t="t" r="r" b="b"/>
            <a:pathLst>
              <a:path w="4533580" h="2290686">
                <a:moveTo>
                  <a:pt x="0" y="0"/>
                </a:moveTo>
                <a:lnTo>
                  <a:pt x="4279531" y="0"/>
                </a:lnTo>
                <a:lnTo>
                  <a:pt x="4344683" y="280891"/>
                </a:lnTo>
                <a:cubicBezTo>
                  <a:pt x="4510902" y="1044921"/>
                  <a:pt x="4554488" y="1630254"/>
                  <a:pt x="4525050" y="2126238"/>
                </a:cubicBezTo>
                <a:lnTo>
                  <a:pt x="4508913" y="2290686"/>
                </a:lnTo>
                <a:lnTo>
                  <a:pt x="0" y="22906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21C7D-229F-B64A-0967-0C0539402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25" r="5" b="5"/>
          <a:stretch/>
        </p:blipFill>
        <p:spPr>
          <a:xfrm>
            <a:off x="-6212" y="4567314"/>
            <a:ext cx="3917004" cy="2290686"/>
          </a:xfrm>
          <a:custGeom>
            <a:avLst/>
            <a:gdLst/>
            <a:ahLst/>
            <a:cxnLst/>
            <a:rect l="l" t="t" r="r" b="b"/>
            <a:pathLst>
              <a:path w="3917004" h="2283055">
                <a:moveTo>
                  <a:pt x="0" y="0"/>
                </a:moveTo>
                <a:lnTo>
                  <a:pt x="3917004" y="0"/>
                </a:lnTo>
                <a:lnTo>
                  <a:pt x="3869013" y="177436"/>
                </a:lnTo>
                <a:cubicBezTo>
                  <a:pt x="3745917" y="673421"/>
                  <a:pt x="3649017" y="1258753"/>
                  <a:pt x="3627920" y="2022783"/>
                </a:cubicBezTo>
                <a:lnTo>
                  <a:pt x="3624390" y="2283055"/>
                </a:lnTo>
                <a:lnTo>
                  <a:pt x="0" y="2283055"/>
                </a:lnTo>
                <a:close/>
              </a:path>
            </a:pathLst>
          </a:cu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29931C43-4214-B3C6-F506-519556890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760" y="3425901"/>
            <a:ext cx="5897315" cy="2706148"/>
          </a:xfrm>
        </p:spPr>
        <p:txBody>
          <a:bodyPr>
            <a:normAutofit/>
          </a:bodyPr>
          <a:lstStyle/>
          <a:p>
            <a:r>
              <a:rPr lang="en-US" dirty="0"/>
              <a:t>While not technically part of the FAANG lineup, we have included them as they are part of the newer, more relevant MATANA</a:t>
            </a:r>
          </a:p>
        </p:txBody>
      </p:sp>
    </p:spTree>
    <p:extLst>
      <p:ext uri="{BB962C8B-B14F-4D97-AF65-F5344CB8AC3E}">
        <p14:creationId xmlns:p14="http://schemas.microsoft.com/office/powerpoint/2010/main" val="74910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8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2A8D8-BBCB-9069-F316-2FEC7DAFA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807" y="2288068"/>
            <a:ext cx="6096000" cy="4584700"/>
          </a:xfrm>
          <a:prstGeom prst="rect">
            <a:avLst/>
          </a:prstGeom>
        </p:spPr>
      </p:pic>
      <p:grpSp>
        <p:nvGrpSpPr>
          <p:cNvPr id="128" name="Group 91">
            <a:extLst>
              <a:ext uri="{FF2B5EF4-FFF2-40B4-BE49-F238E27FC236}">
                <a16:creationId xmlns:a16="http://schemas.microsoft.com/office/drawing/2014/main" id="{7408B2EE-0697-47B6-A5CC-E6262FA06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970B0B8-0AF7-45CE-B2F6-5A6928F2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447B613-2B78-4514-9E6B-5905B897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0C23F81-0B25-4024-A186-D90519F6F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D98C2B-24E5-4000-81F5-0483FA056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AD7792E-A244-4BBE-9642-3D358A35B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85EBC7-97D9-4F7A-B052-B66356DE4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7BB3DE0-25F5-49B1-9EFC-F9FEA2B99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B78EBFE-DB94-4876-9111-4DBEA74DF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DE8C4C7-6BCC-43D0-84DE-D9A4C4263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548930F-0533-41CC-B97A-3A19755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D942ACC-89B0-4EB1-B137-34CC4A6A7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6EACA15-FDA7-4E35-A9DD-5B1F318A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81A442-5538-4334-BE83-883F91D3B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73DBA9B-899D-4FBC-AE21-5C9D6896D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CEEB2D5-6E13-460D-90B6-6E2E21E8E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81577F8-AC75-4C5E-AB1E-EF0AF7673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E982ED5-DB55-4FC2-A438-22A097A93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375E856-4A79-49E1-935D-5DE1BE673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BA2AAC9-CA6D-4CF0-ABE3-6C738EE0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600408B-354E-412C-A158-9EBD561DF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1AEA045-341F-4204-B54A-4EB075AB6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D5A8EF0-B3A8-4D60-9CB5-C898703E7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C8B0A90-29D6-41DB-9EF3-3941BA21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A3DE2E-0F16-46CF-A9E1-72AB5BE24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0A69402-EFD6-4D4D-9631-826F3CCD0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B4371DA-55E8-441B-8F80-8B6C8161D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1D3320B-8986-40E0-A8D6-6A0F831DA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A330720-E1E5-42C9-A8B5-D9E46D95B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BB07986-B0CF-43A3-B012-12F72C443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64C1BA9-A6CF-493B-87B8-69100149A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1D088E6-BAC1-421D-82F5-3D02FED0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389A3C-C03B-D326-7FD7-EF75CDE5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76" y="721323"/>
            <a:ext cx="10325000" cy="1072275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/>
              <a:t>This is how Nvidia performed pre and post Meta Namechange</a:t>
            </a:r>
            <a:endParaRPr lang="en-US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CC44F-050F-E448-B061-58346F13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313" y="2317831"/>
            <a:ext cx="6083300" cy="4533900"/>
          </a:xfrm>
          <a:prstGeom prst="rect">
            <a:avLst/>
          </a:prstGeom>
        </p:spPr>
      </p:pic>
      <p:sp>
        <p:nvSpPr>
          <p:cNvPr id="129" name="Right Triangle 124">
            <a:extLst>
              <a:ext uri="{FF2B5EF4-FFF2-40B4-BE49-F238E27FC236}">
                <a16:creationId xmlns:a16="http://schemas.microsoft.com/office/drawing/2014/main" id="{0E0283C2-A372-42A3-80E3-B602516EB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7894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CAF60-5FC5-A670-6E29-DCA3440EB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857" y="2041441"/>
            <a:ext cx="7841238" cy="1079997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CF322-1584-D195-3626-9D3F410A5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358" y="1205767"/>
            <a:ext cx="2167253" cy="14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0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89B794-5EEA-47F7-9F05-33A1B6247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43D9CC-4DBE-4724-BD2F-05A8B330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188DF2-16A9-4D18-B6DE-2BF403427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5DE6CE-0978-435D-99C2-A117A2134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1E7E80-A998-4079-A814-D160B7F62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AB9E22-8699-45E6-A9F8-994B3A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7A19BDD-B19F-4A40-A03B-1F8F5735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745DFC-5990-408D-921A-506F8347D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534CDB-9CF7-4D0E-99EE-DAF4A2CDD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D7C80E-BB3F-40F3-8D1F-40778A77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C7BC4-56B9-4F59-8866-4F1DB7513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98872E-F385-4E71-9267-A212BDACB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4FC0A0-B0D7-4E63-86C1-F6AA41091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59FFF7-D552-4F75-895C-12716EFA2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FDC8E0-3205-49E7-8636-A34AA0690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C7BDE6-8048-44B7-92DD-CAFC48963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D48126E-FD23-4275-8F55-BB7D81E3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FD4E5F0-02C5-4A55-BAFF-F3C9154D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F6D4C1-2C5F-4B82-B7BE-F643EEFB5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3F7C51-A06E-40FB-BDCD-4DE67D1F4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725B9B-D89F-4FCC-8B19-6BBD70F0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EE4024-B095-4FFD-ACDE-887D44FE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2111AF-85AD-46CE-B4CC-9A136914B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BA5BF2-A7AA-419B-BE77-130437673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FAA826-3E5D-43ED-AE3C-0FAF69DA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B54272-7F84-44AE-92B3-6C71C1295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F9059A6-2278-4877-A9AB-AC1ABCD4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81B957A-7E1C-45B9-B5D0-294DB23F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55905C-E2DC-4334-AE20-4749C367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4AC1E9-B441-484E-86CB-F666B71CC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12A14DB-97ED-4BF0-BEAD-3267EEA32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3B9BAF-37F5-4EF1-8146-27E68606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51D55F9-EE2B-4919-AB16-908D434F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6" y="2660109"/>
            <a:ext cx="12186515" cy="4194789"/>
          </a:xfrm>
          <a:custGeom>
            <a:avLst/>
            <a:gdLst>
              <a:gd name="connsiteX0" fmla="*/ 8940932 w 12186515"/>
              <a:gd name="connsiteY0" fmla="*/ 22 h 4194789"/>
              <a:gd name="connsiteX1" fmla="*/ 11640657 w 12186515"/>
              <a:gd name="connsiteY1" fmla="*/ 153596 h 4194789"/>
              <a:gd name="connsiteX2" fmla="*/ 12186515 w 12186515"/>
              <a:gd name="connsiteY2" fmla="*/ 212181 h 4194789"/>
              <a:gd name="connsiteX3" fmla="*/ 12186515 w 12186515"/>
              <a:gd name="connsiteY3" fmla="*/ 2710782 h 4194789"/>
              <a:gd name="connsiteX4" fmla="*/ 12184764 w 12186515"/>
              <a:gd name="connsiteY4" fmla="*/ 2710782 h 4194789"/>
              <a:gd name="connsiteX5" fmla="*/ 12184764 w 12186515"/>
              <a:gd name="connsiteY5" fmla="*/ 4194789 h 4194789"/>
              <a:gd name="connsiteX6" fmla="*/ 0 w 12186515"/>
              <a:gd name="connsiteY6" fmla="*/ 4194789 h 4194789"/>
              <a:gd name="connsiteX7" fmla="*/ 0 w 12186515"/>
              <a:gd name="connsiteY7" fmla="*/ 1080043 h 4194789"/>
              <a:gd name="connsiteX8" fmla="*/ 1750 w 12186515"/>
              <a:gd name="connsiteY8" fmla="*/ 1080043 h 4194789"/>
              <a:gd name="connsiteX9" fmla="*/ 1750 w 12186515"/>
              <a:gd name="connsiteY9" fmla="*/ 739876 h 4194789"/>
              <a:gd name="connsiteX10" fmla="*/ 553702 w 12186515"/>
              <a:gd name="connsiteY10" fmla="*/ 736411 h 4194789"/>
              <a:gd name="connsiteX11" fmla="*/ 8940932 w 12186515"/>
              <a:gd name="connsiteY11" fmla="*/ 22 h 419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6515" h="4194789">
                <a:moveTo>
                  <a:pt x="8940932" y="22"/>
                </a:moveTo>
                <a:cubicBezTo>
                  <a:pt x="9693461" y="1164"/>
                  <a:pt x="10566573" y="45471"/>
                  <a:pt x="11640657" y="153596"/>
                </a:cubicBezTo>
                <a:lnTo>
                  <a:pt x="12186515" y="212181"/>
                </a:lnTo>
                <a:lnTo>
                  <a:pt x="12186515" y="2710782"/>
                </a:lnTo>
                <a:lnTo>
                  <a:pt x="12184764" y="2710782"/>
                </a:lnTo>
                <a:lnTo>
                  <a:pt x="12184764" y="4194789"/>
                </a:lnTo>
                <a:lnTo>
                  <a:pt x="0" y="4194789"/>
                </a:lnTo>
                <a:lnTo>
                  <a:pt x="0" y="1080043"/>
                </a:lnTo>
                <a:lnTo>
                  <a:pt x="1750" y="1080043"/>
                </a:lnTo>
                <a:lnTo>
                  <a:pt x="1750" y="739876"/>
                </a:lnTo>
                <a:lnTo>
                  <a:pt x="553702" y="736411"/>
                </a:lnTo>
                <a:cubicBezTo>
                  <a:pt x="4850036" y="681518"/>
                  <a:pt x="5930819" y="-4547"/>
                  <a:pt x="8940932" y="22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D34C65D4-111D-4720-9C5C-72F7FEA3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96315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185B1-094B-320F-CEB5-B9B9BB3A9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1"/>
            <a:ext cx="4424632" cy="2724517"/>
          </a:xfrm>
        </p:spPr>
        <p:txBody>
          <a:bodyPr anchor="t">
            <a:normAutofit/>
          </a:bodyPr>
          <a:lstStyle/>
          <a:p>
            <a:r>
              <a:rPr lang="en-US" dirty="0"/>
              <a:t>Microsoft Pre and Post Meta- name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E141B-CF44-A411-A95F-174F44785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067" y="725951"/>
            <a:ext cx="5923202" cy="2699950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63384-11A9-5EF2-6E5C-4E72B371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3604358"/>
            <a:ext cx="4353325" cy="3264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7D2DE-35FE-1921-7D91-8380F5BDA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482" y="3597616"/>
            <a:ext cx="4378512" cy="3261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797D-C8DE-3E56-88EC-3ABF9835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059" y="3947873"/>
            <a:ext cx="3529423" cy="19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2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3AE3-AA58-EE87-5967-FBC8D8F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00" y="5833660"/>
            <a:ext cx="10325000" cy="1442463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analysis	</a:t>
            </a:r>
            <a:br>
              <a:rPr lang="en-US" dirty="0"/>
            </a:br>
            <a:r>
              <a:rPr lang="en-US" dirty="0"/>
              <a:t>What is the best investment? - Everyone</a:t>
            </a:r>
            <a:br>
              <a:rPr lang="en-US" dirty="0"/>
            </a:br>
            <a:r>
              <a:rPr lang="en-US" dirty="0"/>
              <a:t>  depending who you ask, its dodge!</a:t>
            </a:r>
            <a:br>
              <a:rPr lang="en-US" dirty="0"/>
            </a:br>
            <a:r>
              <a:rPr lang="en-US" dirty="0"/>
              <a:t>  sunburst chart - we need to think about how we're going to use this one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188A-46EE-2FD5-9723-7D7FC7DC4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depends on the timeframe</a:t>
            </a:r>
          </a:p>
          <a:p>
            <a:pPr lvl="1"/>
            <a:r>
              <a:rPr lang="en-US" dirty="0"/>
              <a:t>Obviously, if you could time it, </a:t>
            </a:r>
            <a:r>
              <a:rPr lang="en-US" dirty="0" err="1"/>
              <a:t>bitcoin+DOGE</a:t>
            </a:r>
            <a:r>
              <a:rPr lang="en-US" dirty="0"/>
              <a:t> would be the best…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5A11B-CF19-2281-BC7B-46BE860320A1}"/>
              </a:ext>
            </a:extLst>
          </p:cNvPr>
          <p:cNvSpPr txBox="1"/>
          <p:nvPr/>
        </p:nvSpPr>
        <p:spPr>
          <a:xfrm>
            <a:off x="3463636" y="783909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ANALYSIS for target investor</a:t>
            </a:r>
          </a:p>
        </p:txBody>
      </p:sp>
    </p:spTree>
    <p:extLst>
      <p:ext uri="{BB962C8B-B14F-4D97-AF65-F5344CB8AC3E}">
        <p14:creationId xmlns:p14="http://schemas.microsoft.com/office/powerpoint/2010/main" val="360642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51345998-8706-A152-173D-898858AD9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2" b="875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A1F22E2-9813-4EBC-A701-AAAA6ED15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F8B7518-BB87-4DEF-913D-A2C5C7E89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7FA77DC-D6FA-4AF0-A95F-D85CBE0CE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31CC20-67CB-426B-9FFC-86FBB5EA6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F16F19F-AFAD-4BB8-BADC-94042BA78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21872D-2D68-4EB1-A577-7F00EF355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199ACF-202D-4583-B640-4C058ED56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3BC0596-61D3-4355-A982-C094F43CB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851CA5D-B2E2-4379-B91C-7B20CCE96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2794494-F766-402C-9809-2B7281C2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4BC5DD-5792-4415-B452-36FC7DB9D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2D5BC48-7901-4D5B-AD85-A6FCC73C2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ABEFD0-8063-4DE5-9CA3-737A67750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AA24B3D-8D0A-479A-B1D0-06EF71D6F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56DE0E-53B5-4582-80B2-722B3BC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5883FE8-A185-4697-8586-55EED58A5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8896C73-323B-4B40-8CA7-A60CB0C66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EF23969-C27D-45AA-837C-C07705B0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FEA341-5A10-448E-A0F8-6D0718B85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61EE197-BD9A-4965-84E0-BB65569A7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FCEBE5-19AB-4C9B-8AC6-78A104965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E1E700-F8E3-4452-95DE-C8B0FE50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C295082-1371-47D6-A2AB-35BE9A7F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A10ADB-4739-4067-852F-DFA06CC8E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406801A-B91F-4D65-8E7B-2273ADD21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2C9FE0-C4B7-41D4-B2F5-B9C177CCB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487A2F-0D93-4B96-A88E-A7C3050D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94C9A55-5148-43BC-9F3C-1EA2B7BC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8B2033D-57C6-4263-BCBC-4F717C962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D041FE-8BBF-4472-9BA9-274FF791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09DF04-1192-4720-BC8C-10F3AA1C4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24BB435-2932-44F7-AC2E-D5A16116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3657600"/>
            <a:ext cx="12198214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8A583-85E6-3AE9-464C-C86B4A61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4453656"/>
            <a:ext cx="10325635" cy="975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Investment Volatility over 5 years in 1 picture</a:t>
            </a:r>
          </a:p>
        </p:txBody>
      </p:sp>
    </p:spTree>
    <p:extLst>
      <p:ext uri="{BB962C8B-B14F-4D97-AF65-F5344CB8AC3E}">
        <p14:creationId xmlns:p14="http://schemas.microsoft.com/office/powerpoint/2010/main" val="386307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15">
            <a:extLst>
              <a:ext uri="{FF2B5EF4-FFF2-40B4-BE49-F238E27FC236}">
                <a16:creationId xmlns:a16="http://schemas.microsoft.com/office/drawing/2014/main" id="{F0DF507A-93F2-457B-96CF-EF53EB4BA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2E1ACB-AF25-4108-82C6-F693B8BB8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A7820-61FD-4B72-80CB-A85A80A9C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CE785A-BCA8-44B2-B593-20A42DBC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F54E81-AFA9-44A2-B415-6E0BA18E5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DCA485-4DE7-4A87-922D-35155873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A66F-823F-4660-9760-986BEA97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BFD1C-FE76-4166-9F4E-37D9CBDC6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ABEC15D-7341-4CB2-9B92-F58B603EB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4F1560-2EA6-420C-8310-7951F189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B80988-AE2E-469F-BDDF-0D6E9A51B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3FDBC1-098B-429A-83C5-239E5C56E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57BD0B-4B37-4F0F-8ED7-D264F8932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40AFA6-4AFD-4E8B-A6C0-557D54B4F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2E874F7-207D-4F22-B6A7-A3F54791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AC127B-3C30-4112-921C-F770D713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C1082CD-6597-4566-A12C-BD959992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9D52A11-E12F-4BB0-ADF6-BA4CE6687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7F78F8-BDE9-473B-9CFA-CA51A73A8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7DE3DB-4973-484B-A477-412AB11C9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75D33A-D947-4F71-A726-818445A7A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7F4009-7D2A-4673-85F8-7CCCD7777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AA316E8-7445-4474-B0E7-191E5F441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1D4CA5-2350-4E55-ADC8-C1CA0011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B78627-04C4-4D50-9FA6-68EB7D4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A4F1E-A458-4E1A-A6D6-5007DE0C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5D12D0-52CE-44FA-A5F8-466509DE6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8B4310-F944-4E13-820E-BDD05D1AC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ED4AF0-9A52-49FA-B834-C1893AEE5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62216C-FC7D-464F-A99E-FC135AF8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AA7EEB-A40D-4405-B4D9-123554E05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5FC0E1-2EBE-439C-AB26-731570DD0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Triangle 48">
            <a:extLst>
              <a:ext uri="{FF2B5EF4-FFF2-40B4-BE49-F238E27FC236}">
                <a16:creationId xmlns:a16="http://schemas.microsoft.com/office/drawing/2014/main" id="{1597F3C8-11A3-4F02-8391-14A8E4B9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0636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FB551-4016-51A1-E36E-D77DDD04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14167" cy="2167421"/>
          </a:xfrm>
        </p:spPr>
        <p:txBody>
          <a:bodyPr anchor="ctr">
            <a:normAutofit/>
          </a:bodyPr>
          <a:lstStyle/>
          <a:p>
            <a:r>
              <a:rPr lang="en-US" dirty="0"/>
              <a:t>Here are stocks and crypto, side by side</a:t>
            </a:r>
          </a:p>
        </p:txBody>
      </p: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id="{EC6C735D-1E09-D667-1EEF-51DE858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961" y="725952"/>
            <a:ext cx="5321790" cy="2152912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diagram of a dog&#10;&#10;Description automatically generated">
            <a:extLst>
              <a:ext uri="{FF2B5EF4-FFF2-40B4-BE49-F238E27FC236}">
                <a16:creationId xmlns:a16="http://schemas.microsoft.com/office/drawing/2014/main" id="{BF784DF9-0C7C-B0AE-5D24-1D73061B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29" y="2964914"/>
            <a:ext cx="5152515" cy="3709811"/>
          </a:xfrm>
          <a:prstGeom prst="rect">
            <a:avLst/>
          </a:prstGeom>
        </p:spPr>
      </p:pic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6892D3FD-F92F-4166-9C9B-1B100DD6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0" y="2965225"/>
            <a:ext cx="5148911" cy="37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5A19D0-2BD2-47E7-A51B-B8083A14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641F14-42D8-42E0-8B56-FC0A08EB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3FEF18-8973-49F1-B984-81E630730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FEE187-7ECD-4C55-BE26-0DA3DDE0E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708818-667C-4218-8552-2975EB004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A626-67CE-4E24-974F-C432A21D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029D28-01D8-4EB8-B30C-79D6F14E6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24E501C-EBFD-4E76-8F7F-9EFA76EFF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4596B9-52A8-4717-8158-2204F86D9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C080A-A9BB-467A-92A9-D597436B7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5DD030-3FCC-4380-B680-8E171845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15E10D-03D4-4A67-8377-5B0A55F3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B96670-ACA9-42B6-87A2-E4119998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BC8247-310E-48D0-9CEF-43BC6E41A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F09D0F-F86F-4AA5-AB1D-AAB1E5BA9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9569AF0-6598-4FCC-803D-B3C3DE03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1B68A9D-7921-44B8-8464-E36F028EE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68EB3D7-2443-4764-9991-B691C090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6128C1-7748-441C-94E4-1874BB577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276682F-0434-4D7E-B400-2DF99D969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D2F02B-2688-4DCD-9610-1C086528F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BA0DA4B-915F-4A6D-8368-BE7B53E42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1711BC-8D96-4E1F-934B-9E382A617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364551E-CB94-4200-809A-9E33122BA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4389BE-74F0-4F54-9DE0-2BCB33C7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721F72-5343-46B1-AFC1-6DF4FF77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A528A6-14EE-4010-93CB-95F75CB96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186140D-084D-4621-A556-65927AB44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049A17-7EE3-4BEF-B630-AD0AB020E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223B596-7D86-4AF3-AE7E-A696FEF1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7FC8FA-C1DE-4F38-BCDA-464A5478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5BEFE2E-F050-46F9-BAD0-939F37AA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63D6C682-FD57-4DF7-854F-DD140E1E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1621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A21DE-F246-5B91-6BB9-3C669EA6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380515"/>
          </a:xfrm>
        </p:spPr>
        <p:txBody>
          <a:bodyPr>
            <a:normAutofit/>
          </a:bodyPr>
          <a:lstStyle/>
          <a:p>
            <a:r>
              <a:rPr lang="en-US" dirty="0"/>
              <a:t>Now, here is everything to scale</a:t>
            </a:r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003C379F-9FF9-BA9F-0C7C-C4B11DBD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97" y="4684441"/>
            <a:ext cx="5905968" cy="596592"/>
          </a:xfrm>
          <a:prstGeom prst="rect">
            <a:avLst/>
          </a:prstGeom>
        </p:spPr>
      </p:pic>
      <p:pic>
        <p:nvPicPr>
          <p:cNvPr id="5" name="Content Placeholder 4" descr="A diagram of a dog&#10;&#10;Description automatically generated">
            <a:extLst>
              <a:ext uri="{FF2B5EF4-FFF2-40B4-BE49-F238E27FC236}">
                <a16:creationId xmlns:a16="http://schemas.microsoft.com/office/drawing/2014/main" id="{FC592E08-DDB7-486C-C548-7C908A415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560" y="2339974"/>
            <a:ext cx="3949757" cy="33143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86CF0-FE41-A930-CCF5-676693053559}"/>
              </a:ext>
            </a:extLst>
          </p:cNvPr>
          <p:cNvSpPr txBox="1"/>
          <p:nvPr/>
        </p:nvSpPr>
        <p:spPr>
          <a:xfrm>
            <a:off x="5243317" y="5169136"/>
            <a:ext cx="510064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AMZN	META	NVDA	MSFT	GOOG	NFLX	AAPL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17EE9-D1A8-5CD2-04A5-43FA311FB7C6}"/>
              </a:ext>
            </a:extLst>
          </p:cNvPr>
          <p:cNvSpPr txBox="1"/>
          <p:nvPr/>
        </p:nvSpPr>
        <p:spPr>
          <a:xfrm>
            <a:off x="5795834" y="2832760"/>
            <a:ext cx="11961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Heck!!??</a:t>
            </a:r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8C3DA73-0E9C-29D8-8476-35F5229DB27B}"/>
              </a:ext>
            </a:extLst>
          </p:cNvPr>
          <p:cNvSpPr/>
          <p:nvPr/>
        </p:nvSpPr>
        <p:spPr>
          <a:xfrm rot="6404222">
            <a:off x="5058046" y="2106352"/>
            <a:ext cx="117407" cy="13606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C0E77-67BB-BDED-9258-4C65AF280FA6}"/>
              </a:ext>
            </a:extLst>
          </p:cNvPr>
          <p:cNvSpPr txBox="1"/>
          <p:nvPr/>
        </p:nvSpPr>
        <p:spPr>
          <a:xfrm>
            <a:off x="5512108" y="5841744"/>
            <a:ext cx="329930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(Investment volatility shown to scale)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5BFA78-F064-495B-9429-2A3A39752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1B1524-8773-41A2-B60B-9FA5BEE4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75004F-FDFC-4383-B54C-D65D6A2B0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A6C393-7CAE-4BAA-BBC4-AD4AC1181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51E448-3E8F-4E69-A38D-5D31FD0A4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ABD22A-40A7-4044-A756-3C6189B5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A5C758-DD4D-4B80-A019-C989ECAA6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27E4F7-B754-45A3-AD68-BDBAA49B7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202238-36BC-4D59-8366-4F57A8847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AB59A7-231B-419D-AF8E-A9BFD251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74688-C5D4-4726-9F69-5D7EFB3C6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4CDE69-E5F5-4127-A77E-3FFBCA0B8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0A978B3-1951-44B6-B358-1A1E4C944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EC89324-57E9-45FE-9B4B-CD77D32C9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1F3405-91FD-4101-BB4B-165FBD4BE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46845C-08AC-4F0D-A4ED-D3CF3B555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B461D1-432A-4182-8C40-95A183AA9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DABEA8-1DC0-4829-BC3E-582A0C49B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A785BB3-494F-4AAA-9266-8C53FB3A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1FF74D-6739-4FD1-A90C-C638E15A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5719DE-505B-4BDC-8323-F3AB5F2FF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7CAB2F-C32D-49D2-B296-65A7F1F32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7C5F73-3394-4E71-9C4E-F0BE61E31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1F20981-D782-46DE-A5DC-A6BCBD3F3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EFCF63-B4F1-4640-9EE7-D1833B97F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D26414C-D6F5-45BB-8AA5-61C025DB6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86DDAE-1F6A-45A4-9058-6FE32B29A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8B1832-7574-4F28-9ECB-6861B232F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BCC0AE-6EA9-47F6-A34F-FE955E4DB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638F1F-AB51-4137-B516-65EB761A8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B67BDB-612F-406E-A8AB-D45B6A142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66D459-90C2-4A99-9E01-AC8AC01B1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7D5759-10F0-F446-6C14-BECF60CE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862643" cy="14424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Crypto is by far the most Volatile investment of the bunch (No Surprise there)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9393BED8-F65C-448E-B531-7CB732AE9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3783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74E04-6DB3-1146-69EB-608CD95D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0"/>
            <a:ext cx="4862643" cy="3803271"/>
          </a:xfrm>
        </p:spPr>
        <p:txBody>
          <a:bodyPr>
            <a:normAutofit/>
          </a:bodyPr>
          <a:lstStyle/>
          <a:p>
            <a:r>
              <a:rPr lang="en-US" dirty="0"/>
              <a:t>NVDA being the most volatile stock of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67EA2-D056-ED54-37E8-BF4B8E744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2173"/>
          <a:stretch/>
        </p:blipFill>
        <p:spPr>
          <a:xfrm>
            <a:off x="6307732" y="-18"/>
            <a:ext cx="5884248" cy="3434754"/>
          </a:xfrm>
          <a:custGeom>
            <a:avLst/>
            <a:gdLst/>
            <a:ahLst/>
            <a:cxnLst/>
            <a:rect l="l" t="t" r="r" b="b"/>
            <a:pathLst>
              <a:path w="5884248" h="3434754">
                <a:moveTo>
                  <a:pt x="316869" y="0"/>
                </a:moveTo>
                <a:lnTo>
                  <a:pt x="5884248" y="0"/>
                </a:lnTo>
                <a:lnTo>
                  <a:pt x="5884248" y="3434754"/>
                </a:lnTo>
                <a:lnTo>
                  <a:pt x="325503" y="3434754"/>
                </a:lnTo>
                <a:lnTo>
                  <a:pt x="323244" y="3429005"/>
                </a:lnTo>
                <a:cubicBezTo>
                  <a:pt x="17667" y="2624343"/>
                  <a:pt x="-174229" y="1819680"/>
                  <a:pt x="229286" y="3077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9E9EE6-C373-0078-8DDA-BFBA2AE92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710"/>
          <a:stretch/>
        </p:blipFill>
        <p:spPr>
          <a:xfrm>
            <a:off x="6632069" y="3431714"/>
            <a:ext cx="5559947" cy="3430537"/>
          </a:xfrm>
          <a:custGeom>
            <a:avLst/>
            <a:gdLst/>
            <a:ahLst/>
            <a:cxnLst/>
            <a:rect l="l" t="t" r="r" b="b"/>
            <a:pathLst>
              <a:path w="5559947" h="3430537">
                <a:moveTo>
                  <a:pt x="0" y="0"/>
                </a:moveTo>
                <a:lnTo>
                  <a:pt x="5559947" y="0"/>
                </a:lnTo>
                <a:lnTo>
                  <a:pt x="5559947" y="3430537"/>
                </a:lnTo>
                <a:lnTo>
                  <a:pt x="780186" y="3430537"/>
                </a:lnTo>
                <a:cubicBezTo>
                  <a:pt x="780186" y="1928500"/>
                  <a:pt x="431602" y="1083605"/>
                  <a:pt x="126095" y="3208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1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ight Triangle 12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8" name="Picture 47" descr="A white logo of a computer company&#10;&#10;Description automatically generated with medium confidence">
            <a:extLst>
              <a:ext uri="{FF2B5EF4-FFF2-40B4-BE49-F238E27FC236}">
                <a16:creationId xmlns:a16="http://schemas.microsoft.com/office/drawing/2014/main" id="{D0118324-496F-77D2-B1D6-889D73AA5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3285" r="-1" b="4712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E7FC6-089C-8CD8-04D7-0EB11B58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Did you invest in Microsoft or Apple?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534FA-0E21-3A14-0370-B63E5199D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5" y="3674327"/>
            <a:ext cx="9339075" cy="13802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(Too bad…)</a:t>
            </a:r>
          </a:p>
        </p:txBody>
      </p:sp>
    </p:spTree>
    <p:extLst>
      <p:ext uri="{BB962C8B-B14F-4D97-AF65-F5344CB8AC3E}">
        <p14:creationId xmlns:p14="http://schemas.microsoft.com/office/powerpoint/2010/main" val="215620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6B8ECB-1716-465E-B89E-BBF228555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2CA2D3-9EBD-4A34-868B-356BFEA4D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930739-8DD3-433C-8A5B-C48EA29B0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115491-71F6-4486-81D5-F0E5B8C76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794C8-6C45-43D3-B6A6-5D1CC14DF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D93EA7-4070-4BFB-99C5-16291DA37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651426-87FB-4738-8DDB-6D5BEE4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A9F3417-3307-40F1-859A-7F50386B3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D1C027-FBF6-4CF0-94B8-6CC25A2BE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1364D1-7725-463C-9457-E580A7A7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368C9A-8E1D-4AF1-A49C-1F35D9F29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0F7E93-D2A7-45E7-9BA1-6FFD72375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977A93-F2F1-4B60-A557-813C5CC0A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1F0D87A-214B-401A-AE48-7CC0AF49C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2C01C0-9498-410F-B25A-EA8F448E9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0EA41C-52D4-4CF0-9713-C31005D05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A61C68-F6E5-410B-93E2-C1C1B78C3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DEA83B-4BF0-436F-9219-C059A082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407A23-3D0D-4CB3-82B5-990E21CC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AD541E6-1DE4-4A58-9410-50912C104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A9D2C5-1D43-4F3F-897F-848C750F5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DB8630E-5731-4D03-A77D-8F32F498A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4760F0-9356-4267-81CE-A8072AF2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B804A14-ABDA-4CD4-A5EA-4F96C8A68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5EFE938-459B-4A10-943F-9D0DD09A5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A9D299-BCED-4014-B866-E0D7781C5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050F27-B5FB-4A9E-80E9-CC330F7A6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7A5019B-BAB6-4F42-BD46-F61CB4FC6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0BE3E5-48A4-4495-9226-F7D3C5FB3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0391D3-D785-4E47-9059-D9EDB5385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9BCD57-0E8C-4E9D-B774-5F87DA207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98BEE22-42DB-42C8-A97C-3F733818C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AB6E67BB-E664-4497-8FBD-25F69743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5FE80-AF63-A05B-C6EF-48098C8C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2"/>
            <a:ext cx="5420454" cy="2157069"/>
          </a:xfrm>
        </p:spPr>
        <p:txBody>
          <a:bodyPr anchor="ctr">
            <a:normAutofit/>
          </a:bodyPr>
          <a:lstStyle/>
          <a:p>
            <a:r>
              <a:rPr lang="en-US" dirty="0"/>
              <a:t>Feeling Lucky???	Lightning round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071AAA5-3BA5-73E1-42E2-92E42DF0D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81" y="725952"/>
            <a:ext cx="5077244" cy="2157068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colorful letter g&#10;&#10;Description automatically generated">
            <a:extLst>
              <a:ext uri="{FF2B5EF4-FFF2-40B4-BE49-F238E27FC236}">
                <a16:creationId xmlns:a16="http://schemas.microsoft.com/office/drawing/2014/main" id="{6D28B9C8-97CD-D9F2-2F78-90215C73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99" y="3425902"/>
            <a:ext cx="2660116" cy="2714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97DCF-A968-DD11-2FCD-542B4239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51" y="3450586"/>
            <a:ext cx="2665035" cy="2665035"/>
          </a:xfrm>
          <a:prstGeom prst="rect">
            <a:avLst/>
          </a:prstGeom>
        </p:spPr>
      </p:pic>
      <p:pic>
        <p:nvPicPr>
          <p:cNvPr id="7" name="Picture 6" descr="A dog's head with a white background&#10;&#10;Description automatically generated">
            <a:extLst>
              <a:ext uri="{FF2B5EF4-FFF2-40B4-BE49-F238E27FC236}">
                <a16:creationId xmlns:a16="http://schemas.microsoft.com/office/drawing/2014/main" id="{762CE9C1-CC60-0BBD-4DCE-3F2E1F24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62" y="3783716"/>
            <a:ext cx="2665035" cy="1998776"/>
          </a:xfrm>
          <a:prstGeom prst="rect">
            <a:avLst/>
          </a:prstGeom>
        </p:spPr>
      </p:pic>
      <p:pic>
        <p:nvPicPr>
          <p:cNvPr id="10" name="Picture 9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BF908039-1411-88C7-2C0C-3CB07975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2" y="4033563"/>
            <a:ext cx="2665035" cy="14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6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ight Triangle 12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FA1CF61-420C-4532-AB79-302C599B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5E95075-3D4D-4C36-B349-8463E34B1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AA69CCA-D559-4A52-9516-11D3C602E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D5E9902-1FF9-4AE4-8F60-19BAB3B57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7D7628C-72C3-4AD8-A92B-DD7ED4CA8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58E5AF5-D32E-4AF6-9994-2559533B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C8FF6D9-584F-4A77-90F7-C648F7000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852F3FC-363A-40EB-8E2A-4025F3F8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4E8DD1-E1C7-4704-A88D-8995EB014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01BCA92-2D5C-4D69-86D6-EFBCFA5A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94DB1B3-A5C7-426B-8F93-AD0641919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9E54F6B-CD79-42AD-970A-54E5CC10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5D2A90-54A9-444B-B500-CBA607117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6DC21E-41E4-4B99-9076-5CCC4F514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A9854EF-AC16-4B1C-B50E-98B0E26D7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7BEF2F5-C0EF-4D67-9680-4139FE785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B32BA16-7339-4B52-A1A9-B8378122D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0CD0CF0-7D07-402D-92F4-CD3303752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EAE1E42-DEF7-4CEC-A128-446262FEA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20023B0-94DB-4D3D-9A3B-8BF1EF98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C612A5E-B0FA-49A2-B4C9-B2C0AFF1B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23E4917-AA23-4811-9BF1-33947951E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569CB75-A241-4E55-8A5F-B3479950D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CA5986E-7D1E-4603-8742-0971E0AF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095CA31-C2CF-4244-9916-92041193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B40398-1DA9-45EC-8989-3A131659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20DAABA-A8C4-49B5-AE3E-2FD84E3CC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088C809-EB74-40B6-9ED0-A1749689A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FD4E404-8EA3-4B4B-87A8-0B294F357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BD74D80-C4B2-42DE-99E7-2033E302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EB3504F-A8F4-4FAC-9852-BB01C560A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BEDE7F2-99B6-4BE7-9679-DA7ADA8A7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Right Triangle 158">
            <a:extLst>
              <a:ext uri="{FF2B5EF4-FFF2-40B4-BE49-F238E27FC236}">
                <a16:creationId xmlns:a16="http://schemas.microsoft.com/office/drawing/2014/main" id="{61BCD22A-FE26-4D9B-BDD1-74AB1C8CA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263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D194D-04DE-0C5E-B9C0-44AE069B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0" y="194870"/>
            <a:ext cx="3426365" cy="2709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Crypto is by far the most Volatile investment of the bunch</a:t>
            </a:r>
          </a:p>
        </p:txBody>
      </p:sp>
      <p:pic>
        <p:nvPicPr>
          <p:cNvPr id="7" name="Picture 6" descr="A graph with a line and a square with a line in the middle&#10;&#10;Description automatically generated with medium confidence">
            <a:extLst>
              <a:ext uri="{FF2B5EF4-FFF2-40B4-BE49-F238E27FC236}">
                <a16:creationId xmlns:a16="http://schemas.microsoft.com/office/drawing/2014/main" id="{ECBFB28A-C755-B683-54DF-123A9425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312" y="2264658"/>
            <a:ext cx="4216534" cy="4335767"/>
          </a:xfrm>
          <a:prstGeom prst="rect">
            <a:avLst/>
          </a:prstGeom>
        </p:spPr>
      </p:pic>
      <p:pic>
        <p:nvPicPr>
          <p:cNvPr id="5" name="Content Placeholder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FB47D77E-026C-52F3-C6AD-0C73E619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09408" y="11"/>
            <a:ext cx="4366641" cy="6857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5ED75-1F54-C8DE-5203-1C8DF01E39D8}"/>
              </a:ext>
            </a:extLst>
          </p:cNvPr>
          <p:cNvSpPr txBox="1"/>
          <p:nvPr/>
        </p:nvSpPr>
        <p:spPr>
          <a:xfrm>
            <a:off x="7875812" y="319333"/>
            <a:ext cx="4072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see the difference between DOGE coin and GOOGLE. Please note the scale on the side. </a:t>
            </a:r>
          </a:p>
          <a:p>
            <a:r>
              <a:rPr lang="en-US" dirty="0"/>
              <a:t>Google only goes from 0-10 whereas DOGE goes BEYOND 350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B2E9F-8699-B6ED-DA51-3A4C6E37EDD4}"/>
              </a:ext>
            </a:extLst>
          </p:cNvPr>
          <p:cNvSpPr txBox="1"/>
          <p:nvPr/>
        </p:nvSpPr>
        <p:spPr>
          <a:xfrm>
            <a:off x="94990" y="3197030"/>
            <a:ext cx="294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way, Doge really did go to the moon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04FCE34-5A2F-CC9C-AD3D-7204B6287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01105" y="391433"/>
            <a:ext cx="903787" cy="903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5AD1E8-C8E6-C300-D15D-8985DEBA818B}"/>
              </a:ext>
            </a:extLst>
          </p:cNvPr>
          <p:cNvSpPr/>
          <p:nvPr/>
        </p:nvSpPr>
        <p:spPr>
          <a:xfrm>
            <a:off x="7425531" y="5856182"/>
            <a:ext cx="299792" cy="858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BE698D-55CB-337C-F01F-33CA736FC0D1}"/>
              </a:ext>
            </a:extLst>
          </p:cNvPr>
          <p:cNvSpPr txBox="1"/>
          <p:nvPr/>
        </p:nvSpPr>
        <p:spPr>
          <a:xfrm>
            <a:off x="6481039" y="649463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Volatility to scale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46FF20FA-EBB4-A14C-4631-4B1CE65A7B4F}"/>
              </a:ext>
            </a:extLst>
          </p:cNvPr>
          <p:cNvSpPr/>
          <p:nvPr/>
        </p:nvSpPr>
        <p:spPr>
          <a:xfrm>
            <a:off x="6477874" y="6466566"/>
            <a:ext cx="2792700" cy="410303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EB0B63D-D8DC-ED26-2E0A-02E046576D1B}"/>
              </a:ext>
            </a:extLst>
          </p:cNvPr>
          <p:cNvSpPr/>
          <p:nvPr/>
        </p:nvSpPr>
        <p:spPr>
          <a:xfrm rot="16200000">
            <a:off x="7348584" y="6042101"/>
            <a:ext cx="540536" cy="3966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21F45689-1900-63E3-320D-25441E018A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82186" y="1440880"/>
            <a:ext cx="1962066" cy="167074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D72A30-9E6B-966F-DF0A-211CADBF0166}"/>
              </a:ext>
            </a:extLst>
          </p:cNvPr>
          <p:cNvCxnSpPr>
            <a:cxnSpLocks/>
          </p:cNvCxnSpPr>
          <p:nvPr/>
        </p:nvCxnSpPr>
        <p:spPr>
          <a:xfrm flipV="1">
            <a:off x="4548649" y="671660"/>
            <a:ext cx="865273" cy="128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075677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445</Words>
  <Application>Microsoft Macintosh PowerPoint</Application>
  <PresentationFormat>Widescreen</PresentationFormat>
  <Paragraphs>53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Grandview</vt:lpstr>
      <vt:lpstr>Wingdings</vt:lpstr>
      <vt:lpstr>CosineVTI</vt:lpstr>
      <vt:lpstr>Which Investment is right for you?</vt:lpstr>
      <vt:lpstr>Let’s take this unique opportunity to observe each of these stocks through a global crisis and beyond </vt:lpstr>
      <vt:lpstr>Investment Volatility over 5 years in 1 picture</vt:lpstr>
      <vt:lpstr>Here are stocks and crypto, side by side</vt:lpstr>
      <vt:lpstr>Now, here is everything to scale</vt:lpstr>
      <vt:lpstr>Crypto is by far the most Volatile investment of the bunch (No Surprise there)</vt:lpstr>
      <vt:lpstr>Did you invest in Microsoft or Apple? </vt:lpstr>
      <vt:lpstr>Feeling Lucky??? Lightning round</vt:lpstr>
      <vt:lpstr>Crypto is by far the most Volatile investment of the bunch</vt:lpstr>
      <vt:lpstr>PowerPoint Presentation</vt:lpstr>
      <vt:lpstr>PowerPoint Presentation</vt:lpstr>
      <vt:lpstr>PowerPoint Presentation</vt:lpstr>
      <vt:lpstr>PowerPoint Presentation</vt:lpstr>
      <vt:lpstr>5 Year investment comparison</vt:lpstr>
      <vt:lpstr>1 month overview of how Covid affected Investments</vt:lpstr>
      <vt:lpstr>March 2023</vt:lpstr>
      <vt:lpstr>Facebook to Meta</vt:lpstr>
      <vt:lpstr>What Happened BEFORE the Re-Brand? </vt:lpstr>
      <vt:lpstr>What Happened After? </vt:lpstr>
      <vt:lpstr>How do Nvidia and Microsoft Compare in the same timeframe?</vt:lpstr>
      <vt:lpstr>This is how Nvidia performed pre and post Meta Namechange</vt:lpstr>
      <vt:lpstr>Microsoft Pre and Post Meta- name change</vt:lpstr>
      <vt:lpstr>Final analysis  What is the best investment? - Everyone   depending who you ask, its dodge!   sunburst chart - we need to think about how we're going to use this 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Investment is right for you?</dc:title>
  <dc:creator>West B.</dc:creator>
  <cp:lastModifiedBy>West B.</cp:lastModifiedBy>
  <cp:revision>2</cp:revision>
  <dcterms:created xsi:type="dcterms:W3CDTF">2023-08-11T02:51:37Z</dcterms:created>
  <dcterms:modified xsi:type="dcterms:W3CDTF">2023-08-15T22:36:13Z</dcterms:modified>
</cp:coreProperties>
</file>